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media/image23.svg" ContentType="image/svg+xml"/>
  <Override PartName="/ppt/media/image25.svg" ContentType="image/svg+xml"/>
  <Override PartName="/ppt/media/image28.svg" ContentType="image/svg+xml"/>
  <Override PartName="/ppt/media/image30.svg" ContentType="image/svg+xml"/>
  <Override PartName="/ppt/media/image34.svg" ContentType="image/svg+xml"/>
  <Override PartName="/ppt/media/image4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League Spartan" panose="00000800000000000000"/>
      <p:bold r:id="rId17"/>
    </p:embeddedFont>
    <p:embeddedFont>
      <p:font typeface="Canva Sans" panose="020B0503030501040103"/>
      <p:regular r:id="rId18"/>
    </p:embeddedFont>
    <p:embeddedFont>
      <p:font typeface="Canva Sans Bold" panose="020B0803030501040103"/>
      <p:bold r:id="rId19"/>
    </p:embeddedFont>
    <p:embeddedFont>
      <p:font typeface="Canva Sans Bold Italics" panose="020B0803030501040103"/>
      <p:boldItalic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jpe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17.png"/><Relationship Id="rId7" Type="http://schemas.openxmlformats.org/officeDocument/2006/relationships/image" Target="../media/image16.svg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20.svg"/><Relationship Id="rId10" Type="http://schemas.openxmlformats.org/officeDocument/2006/relationships/image" Target="../media/image19.pn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10800000">
            <a:off x="12543215" y="0"/>
            <a:ext cx="5744785" cy="10287000"/>
            <a:chOff x="0" y="0"/>
            <a:chExt cx="1513030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13030" cy="2709333"/>
            </a:xfrm>
            <a:custGeom>
              <a:avLst/>
              <a:gdLst/>
              <a:ahLst/>
              <a:cxnLst/>
              <a:rect l="l" t="t" r="r" b="b"/>
              <a:pathLst>
                <a:path w="1513030" h="2709333">
                  <a:moveTo>
                    <a:pt x="0" y="0"/>
                  </a:moveTo>
                  <a:lnTo>
                    <a:pt x="1513030" y="0"/>
                  </a:lnTo>
                  <a:lnTo>
                    <a:pt x="151303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5130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12543215" y="0"/>
            <a:ext cx="5744785" cy="10287000"/>
            <a:chOff x="0" y="0"/>
            <a:chExt cx="151303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13030" cy="2709333"/>
            </a:xfrm>
            <a:custGeom>
              <a:avLst/>
              <a:gdLst/>
              <a:ahLst/>
              <a:cxnLst/>
              <a:rect l="l" t="t" r="r" b="b"/>
              <a:pathLst>
                <a:path w="1513030" h="2709333">
                  <a:moveTo>
                    <a:pt x="0" y="0"/>
                  </a:moveTo>
                  <a:lnTo>
                    <a:pt x="1513030" y="0"/>
                  </a:lnTo>
                  <a:lnTo>
                    <a:pt x="1513030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513030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700" y="9248775"/>
            <a:ext cx="6761296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703375" y="904875"/>
            <a:ext cx="8440625" cy="3606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55"/>
              </a:lnSpc>
              <a:spcBef>
                <a:spcPct val="0"/>
              </a:spcBef>
            </a:pPr>
            <a:r>
              <a:rPr lang="en-US" sz="689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Biometric Authentic</a:t>
            </a:r>
            <a:r>
              <a:rPr lang="en-US" sz="689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ation in Everyday Apps</a:t>
            </a:r>
            <a:endParaRPr lang="en-US" sz="689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95300" y="5210492"/>
            <a:ext cx="5153900" cy="1417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“Enh</a:t>
            </a:r>
            <a:r>
              <a:rPr lang="en-US" sz="27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ancing Security Through Fingerprints, Face, and Voice Recognition”</a:t>
            </a:r>
            <a:endParaRPr lang="en-US" sz="27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00" y="8401685"/>
            <a:ext cx="4578350" cy="12884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0"/>
              </a:lnSpc>
            </a:pPr>
            <a:r>
              <a:rPr lang="en-US" sz="239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Presente</a:t>
            </a:r>
            <a:r>
              <a:rPr lang="en-US" sz="239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 by: Man Lakhani</a:t>
            </a:r>
            <a:endParaRPr lang="en-US" sz="239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350"/>
              </a:lnSpc>
            </a:pPr>
            <a:r>
              <a:rPr lang="en-US" sz="239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Date: 06-oct-2025</a:t>
            </a:r>
            <a:endParaRPr lang="en-US" sz="239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35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497006" y="2891563"/>
            <a:ext cx="7762294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628650" y="2877275"/>
            <a:ext cx="7439606" cy="4309337"/>
            <a:chOff x="0" y="0"/>
            <a:chExt cx="4257721" cy="246625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57721" cy="2466253"/>
            </a:xfrm>
            <a:custGeom>
              <a:avLst/>
              <a:gdLst/>
              <a:ahLst/>
              <a:cxnLst/>
              <a:rect l="l" t="t" r="r" b="b"/>
              <a:pathLst>
                <a:path w="4257721" h="2466253">
                  <a:moveTo>
                    <a:pt x="0" y="0"/>
                  </a:moveTo>
                  <a:lnTo>
                    <a:pt x="4257721" y="0"/>
                  </a:lnTo>
                  <a:lnTo>
                    <a:pt x="4257721" y="2466253"/>
                  </a:lnTo>
                  <a:lnTo>
                    <a:pt x="0" y="2466253"/>
                  </a:lnTo>
                  <a:close/>
                </a:path>
              </a:pathLst>
            </a:custGeom>
            <a:blipFill>
              <a:blip r:embed="rId1"/>
              <a:stretch>
                <a:fillRect t="-7510" b="-7510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6039890" y="2851596"/>
            <a:ext cx="2028366" cy="4583807"/>
            <a:chOff x="0" y="0"/>
            <a:chExt cx="534220" cy="120725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220" cy="1207258"/>
            </a:xfrm>
            <a:custGeom>
              <a:avLst/>
              <a:gdLst/>
              <a:ahLst/>
              <a:cxnLst/>
              <a:rect l="l" t="t" r="r" b="b"/>
              <a:pathLst>
                <a:path w="534220" h="1207258">
                  <a:moveTo>
                    <a:pt x="0" y="0"/>
                  </a:moveTo>
                  <a:lnTo>
                    <a:pt x="534220" y="0"/>
                  </a:lnTo>
                  <a:lnTo>
                    <a:pt x="534220" y="1207258"/>
                  </a:lnTo>
                  <a:lnTo>
                    <a:pt x="0" y="1207258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220" cy="12453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628650" y="7774077"/>
            <a:ext cx="2429490" cy="2554913"/>
          </a:xfrm>
          <a:custGeom>
            <a:avLst/>
            <a:gdLst/>
            <a:ahLst/>
            <a:cxnLst/>
            <a:rect l="l" t="t" r="r" b="b"/>
            <a:pathLst>
              <a:path w="2429490" h="2554913">
                <a:moveTo>
                  <a:pt x="0" y="0"/>
                </a:moveTo>
                <a:lnTo>
                  <a:pt x="2429490" y="0"/>
                </a:lnTo>
                <a:lnTo>
                  <a:pt x="2429490" y="2554913"/>
                </a:lnTo>
                <a:lnTo>
                  <a:pt x="0" y="25549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332402" y="1488947"/>
            <a:ext cx="7645235" cy="1565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40"/>
              </a:lnSpc>
              <a:spcBef>
                <a:spcPct val="0"/>
              </a:spcBef>
            </a:pPr>
            <a:r>
              <a:rPr lang="en-US" sz="910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Conclus</a:t>
            </a:r>
            <a:r>
              <a:rPr lang="en-US" sz="910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ion</a:t>
            </a:r>
            <a:endParaRPr lang="en-US" sz="9100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332402" y="3596957"/>
            <a:ext cx="8804672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Biometrics have transforme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 how we secure and access digital services.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They strike the right balance between security and convenience.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As technology advances, biometric authentication will become the foundation of digital identity.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11" name="TextBox 11"/>
          <p:cNvSpPr txBox="1"/>
          <p:nvPr/>
        </p:nvSpPr>
        <p:spPr>
          <a:xfrm>
            <a:off x="8944853" y="7697877"/>
            <a:ext cx="919222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Quote: “Your body is your password.”</a:t>
            </a:r>
            <a:endParaRPr lang="en-US" sz="40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971717" y="6343947"/>
            <a:ext cx="7287583" cy="2941311"/>
            <a:chOff x="0" y="0"/>
            <a:chExt cx="4170717" cy="16833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70717" cy="1683326"/>
            </a:xfrm>
            <a:custGeom>
              <a:avLst/>
              <a:gdLst/>
              <a:ahLst/>
              <a:cxnLst/>
              <a:rect l="l" t="t" r="r" b="b"/>
              <a:pathLst>
                <a:path w="4170717" h="1683326">
                  <a:moveTo>
                    <a:pt x="0" y="0"/>
                  </a:moveTo>
                  <a:lnTo>
                    <a:pt x="4170717" y="0"/>
                  </a:lnTo>
                  <a:lnTo>
                    <a:pt x="4170717" y="1683326"/>
                  </a:lnTo>
                  <a:lnTo>
                    <a:pt x="0" y="1683326"/>
                  </a:lnTo>
                  <a:close/>
                </a:path>
              </a:pathLst>
            </a:custGeom>
            <a:blipFill>
              <a:blip r:embed="rId1"/>
              <a:stretch>
                <a:fillRect t="-16669" b="-48404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5400000">
            <a:off x="13202221" y="3025581"/>
            <a:ext cx="826575" cy="7425208"/>
            <a:chOff x="0" y="0"/>
            <a:chExt cx="217699" cy="19556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699" cy="1955610"/>
            </a:xfrm>
            <a:custGeom>
              <a:avLst/>
              <a:gdLst/>
              <a:ahLst/>
              <a:cxnLst/>
              <a:rect l="l" t="t" r="r" b="b"/>
              <a:pathLst>
                <a:path w="217699" h="1955610">
                  <a:moveTo>
                    <a:pt x="0" y="0"/>
                  </a:moveTo>
                  <a:lnTo>
                    <a:pt x="217699" y="0"/>
                  </a:lnTo>
                  <a:lnTo>
                    <a:pt x="217699" y="1955610"/>
                  </a:lnTo>
                  <a:lnTo>
                    <a:pt x="0" y="1955610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17699" cy="19937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93603" y="3747392"/>
            <a:ext cx="7150397" cy="4067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05"/>
              </a:lnSpc>
              <a:spcBef>
                <a:spcPct val="0"/>
              </a:spcBef>
            </a:pPr>
            <a:r>
              <a:rPr lang="en-US" sz="1164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Thank You</a:t>
            </a:r>
            <a:endParaRPr lang="en-US" sz="1164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0">
            <a:off x="9888837" y="4256050"/>
            <a:ext cx="8399163" cy="4273240"/>
            <a:chOff x="0" y="0"/>
            <a:chExt cx="1301250" cy="66203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01250" cy="662037"/>
            </a:xfrm>
            <a:custGeom>
              <a:avLst/>
              <a:gdLst/>
              <a:ahLst/>
              <a:cxnLst/>
              <a:rect l="l" t="t" r="r" b="b"/>
              <a:pathLst>
                <a:path w="1301250" h="662037">
                  <a:moveTo>
                    <a:pt x="0" y="0"/>
                  </a:moveTo>
                  <a:lnTo>
                    <a:pt x="1301250" y="0"/>
                  </a:lnTo>
                  <a:lnTo>
                    <a:pt x="1301250" y="662037"/>
                  </a:lnTo>
                  <a:lnTo>
                    <a:pt x="0" y="662037"/>
                  </a:lnTo>
                  <a:close/>
                </a:path>
              </a:pathLst>
            </a:custGeom>
            <a:blipFill>
              <a:blip r:embed="rId1"/>
              <a:stretch>
                <a:fillRect b="-30953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15196883" y="4189811"/>
            <a:ext cx="3091117" cy="4405719"/>
            <a:chOff x="0" y="0"/>
            <a:chExt cx="814121" cy="1160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4121" cy="1160354"/>
            </a:xfrm>
            <a:custGeom>
              <a:avLst/>
              <a:gdLst/>
              <a:ahLst/>
              <a:cxnLst/>
              <a:rect l="l" t="t" r="r" b="b"/>
              <a:pathLst>
                <a:path w="814121" h="1160354">
                  <a:moveTo>
                    <a:pt x="0" y="0"/>
                  </a:moveTo>
                  <a:lnTo>
                    <a:pt x="814121" y="0"/>
                  </a:lnTo>
                  <a:lnTo>
                    <a:pt x="814121" y="1160354"/>
                  </a:lnTo>
                  <a:lnTo>
                    <a:pt x="0" y="1160354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4121" cy="11984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7" name="AutoShape 7"/>
          <p:cNvSpPr/>
          <p:nvPr/>
        </p:nvSpPr>
        <p:spPr>
          <a:xfrm>
            <a:off x="1028713" y="1290568"/>
            <a:ext cx="643693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28696" y="338068"/>
            <a:ext cx="6436953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4369246" y="383907"/>
            <a:ext cx="3918754" cy="3384379"/>
          </a:xfrm>
          <a:custGeom>
            <a:avLst/>
            <a:gdLst/>
            <a:ahLst/>
            <a:cxnLst/>
            <a:rect l="l" t="t" r="r" b="b"/>
            <a:pathLst>
              <a:path w="3918754" h="3384379">
                <a:moveTo>
                  <a:pt x="0" y="0"/>
                </a:moveTo>
                <a:lnTo>
                  <a:pt x="3918754" y="0"/>
                </a:lnTo>
                <a:lnTo>
                  <a:pt x="3918754" y="3384378"/>
                </a:lnTo>
                <a:lnTo>
                  <a:pt x="0" y="33843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43031" y="573405"/>
            <a:ext cx="700758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What is Biom</a:t>
            </a:r>
            <a:r>
              <a:rPr lang="en-US" sz="30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etric Authentication?</a:t>
            </a:r>
            <a:endParaRPr lang="en-US" sz="30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13" y="2028471"/>
            <a:ext cx="9316284" cy="789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Definition: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Verifying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 user's identity using their unique biological or behavioral characteristics.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28713" y="3478004"/>
            <a:ext cx="260544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How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It's Different:</a:t>
            </a:r>
            <a:endParaRPr lang="en-US" sz="23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43031" y="3912995"/>
            <a:ext cx="6826623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Passwor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ds: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"Something you know" (can be forgotten, stolen).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Biometrics: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"Something you are" (inherently unique, difficult to duplicate).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</p:txBody>
      </p:sp>
      <p:sp>
        <p:nvSpPr>
          <p:cNvPr id="14" name="TextBox 14"/>
          <p:cNvSpPr txBox="1"/>
          <p:nvPr/>
        </p:nvSpPr>
        <p:spPr>
          <a:xfrm>
            <a:off x="1028713" y="6140575"/>
            <a:ext cx="5167683" cy="307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0"/>
              </a:lnSpc>
            </a:pPr>
            <a:r>
              <a:rPr lang="en-US" sz="20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Ex</a:t>
            </a:r>
            <a:r>
              <a:rPr lang="en-US" sz="2085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amples:</a:t>
            </a:r>
            <a:endParaRPr lang="en-US" sz="2085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  <a:p>
            <a:pPr algn="l">
              <a:lnSpc>
                <a:spcPts val="2920"/>
              </a:lnSpc>
            </a:pPr>
          </a:p>
          <a:p>
            <a:pPr algn="l">
              <a:lnSpc>
                <a:spcPts val="3200"/>
              </a:lnSpc>
            </a:pPr>
            <a:r>
              <a:rPr lang="en-US" sz="228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   →  </a:t>
            </a:r>
            <a:r>
              <a:rPr lang="en-US" sz="228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Unlocking smartphones</a:t>
            </a:r>
            <a:endParaRPr lang="en-US" sz="228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200"/>
              </a:lnSpc>
            </a:pPr>
          </a:p>
          <a:p>
            <a:pPr algn="ctr">
              <a:lnSpc>
                <a:spcPts val="3200"/>
              </a:lnSpc>
            </a:pPr>
            <a:r>
              <a:rPr lang="en-US" sz="228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→  </a:t>
            </a:r>
            <a:r>
              <a:rPr lang="en-US" sz="228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Logging into banking apps</a:t>
            </a:r>
            <a:endParaRPr lang="en-US" sz="228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3200"/>
              </a:lnSpc>
            </a:pPr>
          </a:p>
          <a:p>
            <a:pPr algn="ctr">
              <a:lnSpc>
                <a:spcPts val="3200"/>
              </a:lnSpc>
            </a:pPr>
            <a:r>
              <a:rPr lang="en-US" sz="2285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    →  Authorizing digital payments</a:t>
            </a:r>
            <a:endParaRPr lang="en-US" sz="2285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ctr">
              <a:lnSpc>
                <a:spcPts val="292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878486" y="3236802"/>
            <a:ext cx="7916585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781690" y="1271437"/>
            <a:ext cx="8362310" cy="4185321"/>
            <a:chOff x="0" y="0"/>
            <a:chExt cx="1295541" cy="648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95541" cy="648416"/>
            </a:xfrm>
            <a:custGeom>
              <a:avLst/>
              <a:gdLst/>
              <a:ahLst/>
              <a:cxnLst/>
              <a:rect l="l" t="t" r="r" b="b"/>
              <a:pathLst>
                <a:path w="1295541" h="648416">
                  <a:moveTo>
                    <a:pt x="0" y="0"/>
                  </a:moveTo>
                  <a:lnTo>
                    <a:pt x="1295541" y="0"/>
                  </a:lnTo>
                  <a:lnTo>
                    <a:pt x="1295541" y="648416"/>
                  </a:lnTo>
                  <a:lnTo>
                    <a:pt x="0" y="648416"/>
                  </a:lnTo>
                  <a:close/>
                </a:path>
              </a:pathLst>
            </a:custGeom>
            <a:blipFill>
              <a:blip r:embed="rId1"/>
              <a:stretch>
                <a:fillRect t="-16558" b="-16558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4267492" y="1181011"/>
            <a:ext cx="5008583" cy="4414433"/>
            <a:chOff x="0" y="0"/>
            <a:chExt cx="1319133" cy="11626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9133" cy="1162649"/>
            </a:xfrm>
            <a:custGeom>
              <a:avLst/>
              <a:gdLst/>
              <a:ahLst/>
              <a:cxnLst/>
              <a:rect l="l" t="t" r="r" b="b"/>
              <a:pathLst>
                <a:path w="1319133" h="1162649">
                  <a:moveTo>
                    <a:pt x="0" y="0"/>
                  </a:moveTo>
                  <a:lnTo>
                    <a:pt x="1319133" y="0"/>
                  </a:lnTo>
                  <a:lnTo>
                    <a:pt x="1319133" y="1162649"/>
                  </a:lnTo>
                  <a:lnTo>
                    <a:pt x="0" y="1162649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319133" cy="12007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Freeform 8"/>
          <p:cNvSpPr/>
          <p:nvPr/>
        </p:nvSpPr>
        <p:spPr>
          <a:xfrm>
            <a:off x="13836779" y="6835778"/>
            <a:ext cx="4307297" cy="3451222"/>
          </a:xfrm>
          <a:custGeom>
            <a:avLst/>
            <a:gdLst/>
            <a:ahLst/>
            <a:cxnLst/>
            <a:rect l="l" t="t" r="r" b="b"/>
            <a:pathLst>
              <a:path w="4307297" h="3451222">
                <a:moveTo>
                  <a:pt x="0" y="0"/>
                </a:moveTo>
                <a:lnTo>
                  <a:pt x="4307297" y="0"/>
                </a:lnTo>
                <a:lnTo>
                  <a:pt x="4307297" y="3451222"/>
                </a:lnTo>
                <a:lnTo>
                  <a:pt x="0" y="34512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874132"/>
            <a:ext cx="9391010" cy="1171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60"/>
              </a:lnSpc>
              <a:spcBef>
                <a:spcPct val="0"/>
              </a:spcBef>
            </a:pPr>
            <a:r>
              <a:rPr lang="en-US" sz="682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Why B</a:t>
            </a:r>
            <a:r>
              <a:rPr lang="en-US" sz="682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iometrics ?</a:t>
            </a:r>
            <a:endParaRPr lang="en-US" sz="682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78486" y="2005241"/>
            <a:ext cx="7916585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WHY ? 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Tra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ditional passwords are easy to forget or hack.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78486" y="2707508"/>
            <a:ext cx="2487097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iometrics offer</a:t>
            </a:r>
            <a:endParaRPr lang="en-US" sz="230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78486" y="3508290"/>
            <a:ext cx="7345442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High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accuracy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Fast user verification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Personalized experience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Security + Convenience = Better User Experience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" y="1162050"/>
            <a:ext cx="4751581" cy="3663037"/>
          </a:xfrm>
          <a:custGeom>
            <a:avLst/>
            <a:gdLst/>
            <a:ahLst/>
            <a:cxnLst/>
            <a:rect l="l" t="t" r="r" b="b"/>
            <a:pathLst>
              <a:path w="4751581" h="3663037">
                <a:moveTo>
                  <a:pt x="0" y="0"/>
                </a:moveTo>
                <a:lnTo>
                  <a:pt x="4751581" y="0"/>
                </a:lnTo>
                <a:lnTo>
                  <a:pt x="4751581" y="3663037"/>
                </a:lnTo>
                <a:lnTo>
                  <a:pt x="0" y="366303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91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80713" y="6286222"/>
            <a:ext cx="6504770" cy="4333803"/>
          </a:xfrm>
          <a:custGeom>
            <a:avLst/>
            <a:gdLst/>
            <a:ahLst/>
            <a:cxnLst/>
            <a:rect l="l" t="t" r="r" b="b"/>
            <a:pathLst>
              <a:path w="6504770" h="4333803">
                <a:moveTo>
                  <a:pt x="0" y="0"/>
                </a:moveTo>
                <a:lnTo>
                  <a:pt x="6504770" y="0"/>
                </a:lnTo>
                <a:lnTo>
                  <a:pt x="6504770" y="4333803"/>
                </a:lnTo>
                <a:lnTo>
                  <a:pt x="0" y="43338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9000"/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298770" y="1256218"/>
            <a:ext cx="10033696" cy="2572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20"/>
              </a:lnSpc>
              <a:spcBef>
                <a:spcPct val="0"/>
              </a:spcBef>
            </a:pPr>
            <a:r>
              <a:rPr lang="en-US" sz="737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Types of B</a:t>
            </a:r>
            <a:r>
              <a:rPr lang="en-US" sz="737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iometric Authentication</a:t>
            </a:r>
            <a:endParaRPr lang="en-US" sz="7370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6781880" y="4515167"/>
            <a:ext cx="10989230" cy="3589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Fingerprint Recognition –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Most common in mobile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devices.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Facial Recognition –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Used in smartphones, security systems, and social media.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Behavioral Biometrics –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unique patterns in human activities for identification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Voice Recognition –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Used in voice assistants and customer service.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2940786" y="1679146"/>
            <a:ext cx="5744785" cy="5143500"/>
            <a:chOff x="0" y="0"/>
            <a:chExt cx="1513030" cy="1354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3030" cy="1354667"/>
            </a:xfrm>
            <a:custGeom>
              <a:avLst/>
              <a:gdLst/>
              <a:ahLst/>
              <a:cxnLst/>
              <a:rect l="l" t="t" r="r" b="b"/>
              <a:pathLst>
                <a:path w="1513030" h="1354667">
                  <a:moveTo>
                    <a:pt x="0" y="0"/>
                  </a:moveTo>
                  <a:lnTo>
                    <a:pt x="1513030" y="0"/>
                  </a:lnTo>
                  <a:lnTo>
                    <a:pt x="1513030" y="1354667"/>
                  </a:lnTo>
                  <a:lnTo>
                    <a:pt x="0" y="1354667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3030" cy="13927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206720" y="6215538"/>
            <a:ext cx="16052580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 rot="0">
            <a:off x="9088724" y="1560502"/>
            <a:ext cx="8115300" cy="3582998"/>
            <a:chOff x="0" y="0"/>
            <a:chExt cx="1257272" cy="5551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7272" cy="555100"/>
            </a:xfrm>
            <a:custGeom>
              <a:avLst/>
              <a:gdLst/>
              <a:ahLst/>
              <a:cxnLst/>
              <a:rect l="l" t="t" r="r" b="b"/>
              <a:pathLst>
                <a:path w="1257272" h="555100">
                  <a:moveTo>
                    <a:pt x="0" y="0"/>
                  </a:moveTo>
                  <a:lnTo>
                    <a:pt x="1257272" y="0"/>
                  </a:lnTo>
                  <a:lnTo>
                    <a:pt x="1257272" y="555100"/>
                  </a:lnTo>
                  <a:lnTo>
                    <a:pt x="0" y="555100"/>
                  </a:lnTo>
                  <a:close/>
                </a:path>
              </a:pathLst>
            </a:custGeom>
            <a:blipFill>
              <a:blip r:embed="rId1"/>
              <a:stretch>
                <a:fillRect t="-20921" b="-2092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 rot="-5400000">
            <a:off x="12698310" y="1485629"/>
            <a:ext cx="1006681" cy="8225852"/>
            <a:chOff x="0" y="0"/>
            <a:chExt cx="265134" cy="216647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65134" cy="2166479"/>
            </a:xfrm>
            <a:custGeom>
              <a:avLst/>
              <a:gdLst/>
              <a:ahLst/>
              <a:cxnLst/>
              <a:rect l="l" t="t" r="r" b="b"/>
              <a:pathLst>
                <a:path w="265134" h="2166479">
                  <a:moveTo>
                    <a:pt x="0" y="0"/>
                  </a:moveTo>
                  <a:lnTo>
                    <a:pt x="265134" y="0"/>
                  </a:lnTo>
                  <a:lnTo>
                    <a:pt x="265134" y="2166479"/>
                  </a:lnTo>
                  <a:lnTo>
                    <a:pt x="0" y="2166479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65134" cy="22045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11" name="Freeform 11"/>
          <p:cNvSpPr/>
          <p:nvPr/>
        </p:nvSpPr>
        <p:spPr>
          <a:xfrm>
            <a:off x="2051165" y="6625803"/>
            <a:ext cx="222747" cy="662221"/>
          </a:xfrm>
          <a:custGeom>
            <a:avLst/>
            <a:gdLst/>
            <a:ahLst/>
            <a:cxnLst/>
            <a:rect l="l" t="t" r="r" b="b"/>
            <a:pathLst>
              <a:path w="222747" h="662221">
                <a:moveTo>
                  <a:pt x="0" y="0"/>
                </a:moveTo>
                <a:lnTo>
                  <a:pt x="222748" y="0"/>
                </a:lnTo>
                <a:lnTo>
                  <a:pt x="222748" y="662221"/>
                </a:lnTo>
                <a:lnTo>
                  <a:pt x="0" y="662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685103" y="6596538"/>
            <a:ext cx="512290" cy="612520"/>
          </a:xfrm>
          <a:custGeom>
            <a:avLst/>
            <a:gdLst/>
            <a:ahLst/>
            <a:cxnLst/>
            <a:rect l="l" t="t" r="r" b="b"/>
            <a:pathLst>
              <a:path w="512290" h="612520">
                <a:moveTo>
                  <a:pt x="0" y="0"/>
                </a:moveTo>
                <a:lnTo>
                  <a:pt x="512290" y="0"/>
                </a:lnTo>
                <a:lnTo>
                  <a:pt x="512290" y="612521"/>
                </a:lnTo>
                <a:lnTo>
                  <a:pt x="0" y="612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680445" y="6625803"/>
            <a:ext cx="408279" cy="583256"/>
          </a:xfrm>
          <a:custGeom>
            <a:avLst/>
            <a:gdLst/>
            <a:ahLst/>
            <a:cxnLst/>
            <a:rect l="l" t="t" r="r" b="b"/>
            <a:pathLst>
              <a:path w="408279" h="583256">
                <a:moveTo>
                  <a:pt x="0" y="0"/>
                </a:moveTo>
                <a:lnTo>
                  <a:pt x="408279" y="0"/>
                </a:lnTo>
                <a:lnTo>
                  <a:pt x="408279" y="583256"/>
                </a:lnTo>
                <a:lnTo>
                  <a:pt x="0" y="5832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899600" y="6632643"/>
            <a:ext cx="400785" cy="552461"/>
          </a:xfrm>
          <a:custGeom>
            <a:avLst/>
            <a:gdLst/>
            <a:ahLst/>
            <a:cxnLst/>
            <a:rect l="l" t="t" r="r" b="b"/>
            <a:pathLst>
              <a:path w="400785" h="552461">
                <a:moveTo>
                  <a:pt x="0" y="0"/>
                </a:moveTo>
                <a:lnTo>
                  <a:pt x="400785" y="0"/>
                </a:lnTo>
                <a:lnTo>
                  <a:pt x="400785" y="552461"/>
                </a:lnTo>
                <a:lnTo>
                  <a:pt x="0" y="5524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548387" y="6654829"/>
            <a:ext cx="443503" cy="530275"/>
          </a:xfrm>
          <a:custGeom>
            <a:avLst/>
            <a:gdLst/>
            <a:ahLst/>
            <a:cxnLst/>
            <a:rect l="l" t="t" r="r" b="b"/>
            <a:pathLst>
              <a:path w="443503" h="530275">
                <a:moveTo>
                  <a:pt x="0" y="0"/>
                </a:moveTo>
                <a:lnTo>
                  <a:pt x="443503" y="0"/>
                </a:lnTo>
                <a:lnTo>
                  <a:pt x="443503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876300" y="1068352"/>
            <a:ext cx="7569990" cy="4075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375"/>
              </a:lnSpc>
              <a:spcBef>
                <a:spcPct val="0"/>
              </a:spcBef>
            </a:pPr>
            <a:r>
              <a:rPr lang="en-US" sz="1169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How I</a:t>
            </a:r>
            <a:r>
              <a:rPr lang="en-US" sz="1169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 Works ?</a:t>
            </a:r>
            <a:endParaRPr lang="en-US" sz="1169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06720" y="8090942"/>
            <a:ext cx="3165212" cy="7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Collect biometric data (e.g., scan fingerprint).</a:t>
            </a:r>
            <a:endParaRPr lang="en-US" sz="2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1495" y="7367710"/>
            <a:ext cx="2955662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Data Capture:</a:t>
            </a:r>
            <a:endParaRPr lang="en-US" sz="2300" b="1" i="1">
              <a:solidFill>
                <a:srgbClr val="000000"/>
              </a:solidFill>
              <a:latin typeface="Canva Sans Bold Italics" panose="020B0803030501040103"/>
              <a:ea typeface="Canva Sans Bold Italics" panose="020B0803030501040103"/>
              <a:cs typeface="Canva Sans Bold Italics" panose="020B0803030501040103"/>
              <a:sym typeface="Canva Sans Bold Italics" panose="020B0803030501040103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661295" y="7367710"/>
            <a:ext cx="2955662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Feature Extraction:</a:t>
            </a:r>
            <a:endParaRPr lang="en-US" sz="2300" b="1" i="1">
              <a:solidFill>
                <a:srgbClr val="000000"/>
              </a:solidFill>
              <a:latin typeface="Canva Sans Bold Italics" panose="020B0803030501040103"/>
              <a:ea typeface="Canva Sans Bold Italics" panose="020B0803030501040103"/>
              <a:cs typeface="Canva Sans Bold Italics" panose="020B0803030501040103"/>
              <a:sym typeface="Canva Sans Bold Italics" panose="020B0803030501040103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705307" y="8104504"/>
            <a:ext cx="3165212" cy="7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Convert unique traits into a digital template.</a:t>
            </a:r>
            <a:endParaRPr lang="en-US" sz="2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121937" y="7367710"/>
            <a:ext cx="2955662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Storage:</a:t>
            </a:r>
            <a:endParaRPr lang="en-US" sz="2300" b="1" i="1">
              <a:solidFill>
                <a:srgbClr val="000000"/>
              </a:solidFill>
              <a:latin typeface="Canva Sans Bold Italics" panose="020B0803030501040103"/>
              <a:ea typeface="Canva Sans Bold Italics" panose="020B0803030501040103"/>
              <a:cs typeface="Canva Sans Bold Italics" panose="020B0803030501040103"/>
              <a:sym typeface="Canva Sans Bold Italics" panose="020B0803030501040103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121937" y="8104504"/>
            <a:ext cx="3165212" cy="11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Save securely (locally or in encrypted databases).</a:t>
            </a:r>
            <a:endParaRPr lang="en-US" sz="2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1668543" y="7367710"/>
            <a:ext cx="2955662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Matching:</a:t>
            </a:r>
            <a:endParaRPr lang="en-US" sz="2300" b="1" i="1">
              <a:solidFill>
                <a:srgbClr val="000000"/>
              </a:solidFill>
              <a:latin typeface="Canva Sans Bold Italics" panose="020B0803030501040103"/>
              <a:ea typeface="Canva Sans Bold Italics" panose="020B0803030501040103"/>
              <a:cs typeface="Canva Sans Bold Italics" panose="020B0803030501040103"/>
              <a:sym typeface="Canva Sans Bold Italics" panose="020B0803030501040103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668543" y="8126705"/>
            <a:ext cx="3165212" cy="763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Compare live input with stored template.</a:t>
            </a:r>
            <a:endParaRPr lang="en-US" sz="2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5129030" y="7367710"/>
            <a:ext cx="2955662" cy="38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b="1" i="1">
                <a:solidFill>
                  <a:srgbClr val="000000"/>
                </a:solidFill>
                <a:latin typeface="Canva Sans Bold Italics" panose="020B0803030501040103"/>
                <a:ea typeface="Canva Sans Bold Italics" panose="020B0803030501040103"/>
                <a:cs typeface="Canva Sans Bold Italics" panose="020B0803030501040103"/>
                <a:sym typeface="Canva Sans Bold Italics" panose="020B0803030501040103"/>
              </a:rPr>
              <a:t>Matching:</a:t>
            </a:r>
            <a:endParaRPr lang="en-US" sz="2300" b="1" i="1">
              <a:solidFill>
                <a:srgbClr val="000000"/>
              </a:solidFill>
              <a:latin typeface="Canva Sans Bold Italics" panose="020B0803030501040103"/>
              <a:ea typeface="Canva Sans Bold Italics" panose="020B0803030501040103"/>
              <a:cs typeface="Canva Sans Bold Italics" panose="020B0803030501040103"/>
              <a:sym typeface="Canva Sans Bold Italics" panose="020B0803030501040103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5122788" y="8090942"/>
            <a:ext cx="3165212" cy="1153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Grant or deny access based on match score.</a:t>
            </a:r>
            <a:endParaRPr lang="en-US" sz="22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0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6843" y="408565"/>
            <a:ext cx="4977592" cy="4734935"/>
          </a:xfrm>
          <a:custGeom>
            <a:avLst/>
            <a:gdLst/>
            <a:ahLst/>
            <a:cxnLst/>
            <a:rect l="l" t="t" r="r" b="b"/>
            <a:pathLst>
              <a:path w="4977592" h="4734935">
                <a:moveTo>
                  <a:pt x="0" y="0"/>
                </a:moveTo>
                <a:lnTo>
                  <a:pt x="4977592" y="0"/>
                </a:lnTo>
                <a:lnTo>
                  <a:pt x="4977592" y="4734935"/>
                </a:lnTo>
                <a:lnTo>
                  <a:pt x="0" y="473493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253494" y="6428273"/>
            <a:ext cx="5034506" cy="3551615"/>
          </a:xfrm>
          <a:custGeom>
            <a:avLst/>
            <a:gdLst/>
            <a:ahLst/>
            <a:cxnLst/>
            <a:rect l="l" t="t" r="r" b="b"/>
            <a:pathLst>
              <a:path w="5034506" h="3551615">
                <a:moveTo>
                  <a:pt x="0" y="0"/>
                </a:moveTo>
                <a:lnTo>
                  <a:pt x="5034506" y="0"/>
                </a:lnTo>
                <a:lnTo>
                  <a:pt x="5034506" y="3551616"/>
                </a:lnTo>
                <a:lnTo>
                  <a:pt x="0" y="3551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843079" y="-219075"/>
            <a:ext cx="9444921" cy="4084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20"/>
              </a:lnSpc>
              <a:spcBef>
                <a:spcPct val="0"/>
              </a:spcBef>
            </a:pPr>
            <a:r>
              <a:rPr lang="en-US" sz="1173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Real-Life Applications</a:t>
            </a:r>
            <a:endParaRPr lang="en-US" sz="11730" b="1">
              <a:solidFill>
                <a:srgbClr val="000000"/>
              </a:solidFill>
              <a:latin typeface="Canva Sans Bold" panose="020B0803030501040103"/>
              <a:ea typeface="Canva Sans Bold" panose="020B0803030501040103"/>
              <a:cs typeface="Canva Sans Bold" panose="020B0803030501040103"/>
              <a:sym typeface="Canva Sans Bold" panose="020B0803030501040103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6068695"/>
            <a:ext cx="10566321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Banking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&amp; Payments: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UPI, Google Pay, Paytm use fingerprint/face for secure transactions.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Social Media Apps: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Instagram &amp; Snapchat use facial recognition for login.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  <a:p>
            <a:pPr marL="496570" lvl="1" indent="-248285" algn="l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Healthcare Apps: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Access to patient data via biometrics.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2137994"/>
            <a:ext cx="1623058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8947101" y="6289134"/>
            <a:ext cx="3365062" cy="3140616"/>
          </a:xfrm>
          <a:custGeom>
            <a:avLst/>
            <a:gdLst/>
            <a:ahLst/>
            <a:cxnLst/>
            <a:rect l="l" t="t" r="r" b="b"/>
            <a:pathLst>
              <a:path w="3365062" h="3140616">
                <a:moveTo>
                  <a:pt x="0" y="0"/>
                </a:moveTo>
                <a:lnTo>
                  <a:pt x="3365062" y="0"/>
                </a:lnTo>
                <a:lnTo>
                  <a:pt x="3365062" y="3140616"/>
                </a:lnTo>
                <a:lnTo>
                  <a:pt x="0" y="314061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77700" y="2324575"/>
            <a:ext cx="5181600" cy="3726434"/>
          </a:xfrm>
          <a:custGeom>
            <a:avLst/>
            <a:gdLst/>
            <a:ahLst/>
            <a:cxnLst/>
            <a:rect l="l" t="t" r="r" b="b"/>
            <a:pathLst>
              <a:path w="5181600" h="3726434">
                <a:moveTo>
                  <a:pt x="0" y="0"/>
                </a:moveTo>
                <a:lnTo>
                  <a:pt x="5181600" y="0"/>
                </a:lnTo>
                <a:lnTo>
                  <a:pt x="5181600" y="3726434"/>
                </a:lnTo>
                <a:lnTo>
                  <a:pt x="0" y="37264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13" y="588535"/>
            <a:ext cx="12614383" cy="130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50"/>
              </a:lnSpc>
              <a:spcBef>
                <a:spcPct val="0"/>
              </a:spcBef>
            </a:pPr>
            <a:r>
              <a:rPr lang="en-US" sz="761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Advan</a:t>
            </a:r>
            <a:r>
              <a:rPr lang="en-US" sz="761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tages </a:t>
            </a:r>
            <a:endParaRPr lang="en-US" sz="7610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13" y="2861404"/>
            <a:ext cx="7288799" cy="3189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Enhance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 Security: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Harder to steal or duplicate.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Speed &amp; Efficiency: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Fast login and verification.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User-Friendly: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No need to remember passwords.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Fraud Reduction: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 Minimizes identity theft.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2137994"/>
            <a:ext cx="16230587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318219" y="2395169"/>
            <a:ext cx="5969781" cy="4415350"/>
          </a:xfrm>
          <a:custGeom>
            <a:avLst/>
            <a:gdLst/>
            <a:ahLst/>
            <a:cxnLst/>
            <a:rect l="l" t="t" r="r" b="b"/>
            <a:pathLst>
              <a:path w="5969781" h="4415350">
                <a:moveTo>
                  <a:pt x="0" y="0"/>
                </a:moveTo>
                <a:lnTo>
                  <a:pt x="5969781" y="0"/>
                </a:lnTo>
                <a:lnTo>
                  <a:pt x="5969781" y="4415350"/>
                </a:lnTo>
                <a:lnTo>
                  <a:pt x="0" y="44153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144000" y="2147519"/>
            <a:ext cx="2466890" cy="2930431"/>
          </a:xfrm>
          <a:custGeom>
            <a:avLst/>
            <a:gdLst/>
            <a:ahLst/>
            <a:cxnLst/>
            <a:rect l="l" t="t" r="r" b="b"/>
            <a:pathLst>
              <a:path w="2466890" h="2930431">
                <a:moveTo>
                  <a:pt x="0" y="0"/>
                </a:moveTo>
                <a:lnTo>
                  <a:pt x="2466890" y="0"/>
                </a:lnTo>
                <a:lnTo>
                  <a:pt x="2466890" y="2930431"/>
                </a:lnTo>
                <a:lnTo>
                  <a:pt x="0" y="2930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13" y="588535"/>
            <a:ext cx="12614383" cy="1300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50"/>
              </a:lnSpc>
              <a:spcBef>
                <a:spcPct val="0"/>
              </a:spcBef>
            </a:pPr>
            <a:r>
              <a:rPr lang="en-US" sz="761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Challen</a:t>
            </a:r>
            <a:r>
              <a:rPr lang="en-US" sz="7610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ges &amp; Limitations</a:t>
            </a:r>
            <a:endParaRPr lang="en-US" sz="7610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13" y="2861404"/>
            <a:ext cx="7288799" cy="4789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Privacy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Concerns: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Risk of misuse of biometric data.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Data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Breach Risks: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Once stolen, biometrics cannot be changed.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Ha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rdware Dependency: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Requires compatible sensors.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Accu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racy Issues: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Affected by injuries, lighting, or aging.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9761308" y="2738438"/>
            <a:ext cx="8465884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 rot="0">
            <a:off x="171461" y="2553602"/>
            <a:ext cx="8465884" cy="5971372"/>
            <a:chOff x="0" y="0"/>
            <a:chExt cx="1311587" cy="925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11587" cy="925122"/>
            </a:xfrm>
            <a:custGeom>
              <a:avLst/>
              <a:gdLst/>
              <a:ahLst/>
              <a:cxnLst/>
              <a:rect l="l" t="t" r="r" b="b"/>
              <a:pathLst>
                <a:path w="1311587" h="925122">
                  <a:moveTo>
                    <a:pt x="0" y="0"/>
                  </a:moveTo>
                  <a:lnTo>
                    <a:pt x="1311587" y="0"/>
                  </a:lnTo>
                  <a:lnTo>
                    <a:pt x="1311587" y="925122"/>
                  </a:lnTo>
                  <a:lnTo>
                    <a:pt x="0" y="925122"/>
                  </a:lnTo>
                  <a:close/>
                </a:path>
              </a:pathLst>
            </a:custGeom>
            <a:blipFill>
              <a:blip r:embed="rId1"/>
              <a:stretch>
                <a:fillRect l="-2834" r="-28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3456896" y="3211173"/>
            <a:ext cx="2028366" cy="8599237"/>
            <a:chOff x="0" y="0"/>
            <a:chExt cx="534220" cy="22648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34220" cy="2264820"/>
            </a:xfrm>
            <a:custGeom>
              <a:avLst/>
              <a:gdLst/>
              <a:ahLst/>
              <a:cxnLst/>
              <a:rect l="l" t="t" r="r" b="b"/>
              <a:pathLst>
                <a:path w="534220" h="2264820">
                  <a:moveTo>
                    <a:pt x="0" y="0"/>
                  </a:moveTo>
                  <a:lnTo>
                    <a:pt x="534220" y="0"/>
                  </a:lnTo>
                  <a:lnTo>
                    <a:pt x="534220" y="2264820"/>
                  </a:lnTo>
                  <a:lnTo>
                    <a:pt x="0" y="2264820"/>
                  </a:lnTo>
                  <a:close/>
                </a:path>
              </a:pathLst>
            </a:custGeom>
            <a:gradFill rotWithShape="1">
              <a:gsLst>
                <a:gs pos="0">
                  <a:srgbClr val="EEEEEE">
                    <a:alpha val="100000"/>
                  </a:srgbClr>
                </a:gs>
                <a:gs pos="100000">
                  <a:srgbClr val="EEEEEE">
                    <a:alpha val="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534220" cy="23029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761298" y="199514"/>
            <a:ext cx="8526702" cy="2354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30"/>
              </a:lnSpc>
              <a:spcBef>
                <a:spcPct val="0"/>
              </a:spcBef>
            </a:pPr>
            <a:r>
              <a:rPr lang="en-US" sz="673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Future of Biometric</a:t>
            </a:r>
            <a:r>
              <a:rPr lang="en-US" sz="6735">
                <a:solidFill>
                  <a:srgbClr val="000000"/>
                </a:solidFill>
                <a:latin typeface="League Spartan" panose="00000800000000000000"/>
                <a:ea typeface="League Spartan" panose="00000800000000000000"/>
                <a:cs typeface="League Spartan" panose="00000800000000000000"/>
                <a:sym typeface="League Spartan" panose="00000800000000000000"/>
              </a:rPr>
              <a:t> Authentication</a:t>
            </a:r>
            <a:endParaRPr lang="en-US" sz="6735">
              <a:solidFill>
                <a:srgbClr val="000000"/>
              </a:solidFill>
              <a:latin typeface="League Spartan" panose="00000800000000000000"/>
              <a:ea typeface="League Spartan" panose="00000800000000000000"/>
              <a:cs typeface="League Spartan" panose="00000800000000000000"/>
              <a:sym typeface="League Spartan" panose="0000080000000000000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61298" y="3573068"/>
            <a:ext cx="7917449" cy="330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Multi-Modal Biometrics: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Combining fingerprint + face for higher accuracy.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AI &amp; Machine Learning Integration: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Smarter and faster recognition.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  <a:p>
            <a:pPr algn="just">
              <a:lnSpc>
                <a:spcPts val="3220"/>
              </a:lnSpc>
            </a:pPr>
          </a:p>
          <a:p>
            <a:pPr marL="496570" lvl="1" indent="-248285" algn="just">
              <a:lnSpc>
                <a:spcPts val="3220"/>
              </a:lnSpc>
              <a:buFont typeface="Arial" panose="020B0604020202020204"/>
              <a:buChar char="•"/>
            </a:pP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Blockchain fo</a:t>
            </a:r>
            <a:r>
              <a:rPr lang="en-US" sz="2300" b="1">
                <a:solidFill>
                  <a:srgbClr val="000000"/>
                </a:solidFill>
                <a:latin typeface="Canva Sans Bold" panose="020B0803030501040103"/>
                <a:ea typeface="Canva Sans Bold" panose="020B0803030501040103"/>
                <a:cs typeface="Canva Sans Bold" panose="020B0803030501040103"/>
                <a:sym typeface="Canva Sans Bold" panose="020B0803030501040103"/>
              </a:rPr>
              <a:t>r Secure Storage: </a:t>
            </a:r>
            <a:r>
              <a:rPr lang="en-US" sz="2300">
                <a:solidFill>
                  <a:srgbClr val="000000"/>
                </a:solidFill>
                <a:latin typeface="Canva Sans" panose="020B0503030501040103"/>
                <a:ea typeface="Canva Sans" panose="020B0503030501040103"/>
                <a:cs typeface="Canva Sans" panose="020B0503030501040103"/>
                <a:sym typeface="Canva Sans" panose="020B0503030501040103"/>
              </a:rPr>
              <a:t>Decentralized biometric data management.</a:t>
            </a:r>
            <a:endParaRPr lang="en-US" sz="2300">
              <a:solidFill>
                <a:srgbClr val="000000"/>
              </a:solidFill>
              <a:latin typeface="Canva Sans" panose="020B0503030501040103"/>
              <a:ea typeface="Canva Sans" panose="020B0503030501040103"/>
              <a:cs typeface="Canva Sans" panose="020B0503030501040103"/>
              <a:sym typeface="Canva Sans" panose="020B0503030501040103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2556</Words>
  <Application>WPS Presentation</Application>
  <PresentationFormat>On-screen Show (4:3)</PresentationFormat>
  <Paragraphs>126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Arial</vt:lpstr>
      <vt:lpstr>SimSun</vt:lpstr>
      <vt:lpstr>Wingdings</vt:lpstr>
      <vt:lpstr>League Spartan</vt:lpstr>
      <vt:lpstr>Canva Sans</vt:lpstr>
      <vt:lpstr>Canva Sans Bold</vt:lpstr>
      <vt:lpstr>Arial</vt:lpstr>
      <vt:lpstr>Canva Sans Bold Italics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Teal and Black Modern Facial Recognition Technology Presentation</dc:title>
  <dc:creator/>
  <cp:lastModifiedBy>Man Lakhani</cp:lastModifiedBy>
  <cp:revision>4</cp:revision>
  <dcterms:created xsi:type="dcterms:W3CDTF">2006-08-16T00:00:00Z</dcterms:created>
  <dcterms:modified xsi:type="dcterms:W3CDTF">2025-10-06T10:11:51Z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5F55FBA88C744EC98A6B6EC5CD38E2BA_12</vt:lpwstr>
  </property>
  <property fmtid="{D5CDD505-2E9C-101B-9397-08002B2CF9AE}" pid="3" name="KSOProductBuildVer">
    <vt:lpwstr>1033-12.2.0.22549</vt:lpwstr>
  </property>
</Properties>
</file>